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62" r:id="rId4"/>
    <p:sldId id="261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98966F-9011-4A08-A117-2DA9AEC41A74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12CD0-C92B-48BE-8025-0AA9DE97E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39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F99F0-593E-4E48-8BB0-43594CA12B37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3022-5AED-4F30-B874-C24F6A3F02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979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F99F0-593E-4E48-8BB0-43594CA12B37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3022-5AED-4F30-B874-C24F6A3F02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92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F99F0-593E-4E48-8BB0-43594CA12B37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3022-5AED-4F30-B874-C24F6A3F02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669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F99F0-593E-4E48-8BB0-43594CA12B37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3022-5AED-4F30-B874-C24F6A3F02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53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F99F0-593E-4E48-8BB0-43594CA12B37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3022-5AED-4F30-B874-C24F6A3F02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0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F99F0-593E-4E48-8BB0-43594CA12B37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3022-5AED-4F30-B874-C24F6A3F02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82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F99F0-593E-4E48-8BB0-43594CA12B37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3022-5AED-4F30-B874-C24F6A3F02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76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F99F0-593E-4E48-8BB0-43594CA12B37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3022-5AED-4F30-B874-C24F6A3F02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2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F99F0-593E-4E48-8BB0-43594CA12B37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3022-5AED-4F30-B874-C24F6A3F02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26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F99F0-593E-4E48-8BB0-43594CA12B37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3022-5AED-4F30-B874-C24F6A3F02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67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F99F0-593E-4E48-8BB0-43594CA12B37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3022-5AED-4F30-B874-C24F6A3F02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999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F99F0-593E-4E48-8BB0-43594CA12B37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63022-5AED-4F30-B874-C24F6A3F02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6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nevsel.wordpress.com/" TargetMode="External"/><Relationship Id="rId2" Type="http://schemas.openxmlformats.org/officeDocument/2006/relationships/hyperlink" Target="mailto:pwypmgl@yahoo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3886200"/>
          </a:xfrm>
        </p:spPr>
        <p:txBody>
          <a:bodyPr>
            <a:normAutofit/>
          </a:bodyPr>
          <a:lstStyle/>
          <a:p>
            <a:r>
              <a:rPr lang="mn-MN" b="1" dirty="0" smtClean="0"/>
              <a:t/>
            </a:r>
            <a:br>
              <a:rPr lang="mn-MN" b="1" dirty="0" smtClean="0"/>
            </a:br>
            <a:r>
              <a:rPr lang="mn-MN" b="1" dirty="0" smtClean="0"/>
              <a:t/>
            </a:r>
            <a:br>
              <a:rPr lang="mn-MN" b="1" dirty="0" smtClean="0"/>
            </a:br>
            <a:r>
              <a:rPr lang="mn-MN" b="1" dirty="0"/>
              <a:t/>
            </a:r>
            <a:br>
              <a:rPr lang="mn-MN" b="1" dirty="0"/>
            </a:br>
            <a:r>
              <a:rPr lang="mn-MN" b="1" dirty="0" smtClean="0"/>
              <a:t>Бизнес ба ил тод байдал, иргэдийн оролцоо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5562600"/>
            <a:ext cx="6400800" cy="99060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mn-MN" sz="2000" b="1" dirty="0" smtClean="0">
                <a:solidFill>
                  <a:schemeClr val="tx1"/>
                </a:solidFill>
              </a:rPr>
              <a:t>О.Отгонсайхан </a:t>
            </a:r>
          </a:p>
          <a:p>
            <a:pPr algn="r"/>
            <a:r>
              <a:rPr lang="mn-MN" sz="2000" b="1" dirty="0" smtClean="0">
                <a:solidFill>
                  <a:schemeClr val="tx1"/>
                </a:solidFill>
              </a:rPr>
              <a:t>Миний монголын газар шороо хөдөлгөөний тэргүүн </a:t>
            </a:r>
          </a:p>
          <a:p>
            <a:pPr algn="r"/>
            <a:r>
              <a:rPr lang="mn-MN" sz="2000" b="1" dirty="0" smtClean="0">
                <a:solidFill>
                  <a:schemeClr val="tx1"/>
                </a:solidFill>
              </a:rPr>
              <a:t>ТАН эвслийн гишүүн байгууллага</a:t>
            </a:r>
            <a:endParaRPr lang="en-US" sz="2000" b="1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443" y="762000"/>
            <a:ext cx="3083357" cy="1756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0803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mn-MN" b="1" u="sng" dirty="0" smtClean="0"/>
              <a:t>Агуулга 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mn-MN" dirty="0" smtClean="0"/>
              <a:t>ТАН эвслийн мэдээлэл</a:t>
            </a:r>
          </a:p>
          <a:p>
            <a:pPr algn="ctr">
              <a:buNone/>
            </a:pPr>
            <a:r>
              <a:rPr lang="mn-MN" b="1" dirty="0" smtClean="0">
                <a:solidFill>
                  <a:srgbClr val="00B0F0"/>
                </a:solidFill>
              </a:rPr>
              <a:t>ТӨЛСӨН </a:t>
            </a:r>
            <a:r>
              <a:rPr lang="mn-MN" b="1" dirty="0" smtClean="0">
                <a:solidFill>
                  <a:srgbClr val="00B0F0"/>
                </a:solidFill>
              </a:rPr>
              <a:t>АВСНАА </a:t>
            </a:r>
            <a:r>
              <a:rPr lang="mn-MN" b="1" dirty="0" smtClean="0">
                <a:solidFill>
                  <a:srgbClr val="00B0F0"/>
                </a:solidFill>
              </a:rPr>
              <a:t>НИЙТЭЛ</a:t>
            </a:r>
            <a:r>
              <a:rPr lang="mn-MN" dirty="0" smtClean="0"/>
              <a:t> </a:t>
            </a:r>
          </a:p>
          <a:p>
            <a:r>
              <a:rPr lang="mn-MN" dirty="0" smtClean="0"/>
              <a:t>Ил тод нээлттэй тайлагнал- компаний сайн засаглал, нийгмийн хариуцлага, ёс зүйтэй бизнесийн хэм хэмжээ болох нь</a:t>
            </a:r>
          </a:p>
          <a:p>
            <a:r>
              <a:rPr lang="mn-MN" dirty="0" smtClean="0"/>
              <a:t>Компани мэдээллээ олон нийт, орон нутгийн иргэдэд хүргэх боломж арга замууд</a:t>
            </a:r>
          </a:p>
          <a:p>
            <a:r>
              <a:rPr lang="mn-MN" dirty="0" smtClean="0"/>
              <a:t>ОҮИТБС-ыг орон нутагт хэрэгжүүлэхэд компаны оролцоо, боломж </a:t>
            </a:r>
          </a:p>
          <a:p>
            <a:endParaRPr lang="mn-M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429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16002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mn-MN" sz="3600" b="1" dirty="0" smtClean="0">
                <a:solidFill>
                  <a:srgbClr val="002060"/>
                </a:solidFill>
                <a:cs typeface="Times New Roman" pitchFamily="18" charset="0"/>
              </a:rPr>
              <a:t>“ОҮИТБС-ыг Орон нутагт хүргэж, иргэдийг оролцуулж гэмээ нь үндэсний хэмжээнд хэрэгжүүлсэн болно” </a:t>
            </a:r>
            <a:endParaRPr lang="en-US" sz="3600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B759B-1D86-4BE3-9599-38E7BB8D7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4" name="Content Placeholder 4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endParaRPr lang="en-US" dirty="0" smtClean="0"/>
          </a:p>
        </p:txBody>
      </p:sp>
      <p:pic>
        <p:nvPicPr>
          <p:cNvPr id="512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81200"/>
            <a:ext cx="8686800" cy="4190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37" name="TextBox 9"/>
          <p:cNvSpPr txBox="1">
            <a:spLocks noChangeArrowheads="1"/>
          </p:cNvSpPr>
          <p:nvPr/>
        </p:nvSpPr>
        <p:spPr bwMode="auto">
          <a:xfrm>
            <a:off x="4767021" y="5270500"/>
            <a:ext cx="6492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mn-MN" sz="1200" b="1" i="1" dirty="0" smtClean="0">
                <a:solidFill>
                  <a:srgbClr val="FB2F0D"/>
                </a:solidFill>
              </a:rPr>
              <a:t>2006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mn-MN" sz="1200" b="1" i="1" dirty="0" smtClean="0">
                <a:solidFill>
                  <a:srgbClr val="FB2F0D"/>
                </a:solidFill>
              </a:rPr>
              <a:t>2011</a:t>
            </a:r>
            <a:endParaRPr lang="en-US" sz="1200" b="1" i="1" dirty="0" smtClean="0">
              <a:solidFill>
                <a:srgbClr val="FB2F0D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i="1" dirty="0" smtClean="0">
                <a:solidFill>
                  <a:srgbClr val="FB2F0D"/>
                </a:solidFill>
              </a:rPr>
              <a:t>2013</a:t>
            </a:r>
            <a:endParaRPr lang="mn-MN" sz="1200" b="1" i="1" dirty="0" smtClean="0">
              <a:solidFill>
                <a:srgbClr val="FB2F0D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mn-MN" sz="1200" b="1" i="1" dirty="0" smtClean="0">
                <a:solidFill>
                  <a:srgbClr val="FB2F0D"/>
                </a:solidFill>
              </a:rPr>
              <a:t>2014</a:t>
            </a:r>
            <a:endParaRPr lang="en-US" sz="1200" b="1" i="1" dirty="0" smtClean="0">
              <a:solidFill>
                <a:srgbClr val="FB2F0D"/>
              </a:solidFill>
            </a:endParaRPr>
          </a:p>
        </p:txBody>
      </p:sp>
      <p:sp>
        <p:nvSpPr>
          <p:cNvPr id="5138" name="TextBox 10"/>
          <p:cNvSpPr txBox="1">
            <a:spLocks noChangeArrowheads="1"/>
          </p:cNvSpPr>
          <p:nvPr/>
        </p:nvSpPr>
        <p:spPr bwMode="auto">
          <a:xfrm>
            <a:off x="7404100" y="2784475"/>
            <a:ext cx="7207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mn-MN" b="1" i="1" smtClean="0">
                <a:solidFill>
                  <a:srgbClr val="FB2F0D"/>
                </a:solidFill>
              </a:rPr>
              <a:t>2007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mn-MN" b="1" i="1" smtClean="0">
                <a:solidFill>
                  <a:srgbClr val="FB2F0D"/>
                </a:solidFill>
              </a:rPr>
              <a:t>2010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5139" name="TextBox 11"/>
          <p:cNvSpPr txBox="1">
            <a:spLocks noChangeArrowheads="1"/>
          </p:cNvSpPr>
          <p:nvPr/>
        </p:nvSpPr>
        <p:spPr bwMode="auto">
          <a:xfrm>
            <a:off x="3192463" y="4532313"/>
            <a:ext cx="8270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mn-MN" b="1" i="1" smtClean="0">
                <a:solidFill>
                  <a:srgbClr val="FB2F0D"/>
                </a:solidFill>
              </a:rPr>
              <a:t>2012</a:t>
            </a:r>
            <a:endParaRPr lang="en-US" b="1" i="1" smtClean="0">
              <a:solidFill>
                <a:srgbClr val="FB2F0D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i="1" smtClean="0">
                <a:solidFill>
                  <a:srgbClr val="FB2F0D"/>
                </a:solidFill>
              </a:rPr>
              <a:t>2013</a:t>
            </a:r>
          </a:p>
        </p:txBody>
      </p:sp>
      <p:sp>
        <p:nvSpPr>
          <p:cNvPr id="5141" name="TextBox 13"/>
          <p:cNvSpPr txBox="1">
            <a:spLocks noChangeArrowheads="1"/>
          </p:cNvSpPr>
          <p:nvPr/>
        </p:nvSpPr>
        <p:spPr bwMode="auto">
          <a:xfrm>
            <a:off x="3913188" y="4289425"/>
            <a:ext cx="7000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mn-MN" b="1" i="1" smtClean="0">
                <a:solidFill>
                  <a:srgbClr val="FB2F0D"/>
                </a:solidFill>
              </a:rPr>
              <a:t>2006</a:t>
            </a:r>
            <a:endParaRPr lang="en-US" b="1" i="1" smtClean="0">
              <a:solidFill>
                <a:srgbClr val="FB2F0D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i="1" smtClean="0">
                <a:solidFill>
                  <a:srgbClr val="FB2F0D"/>
                </a:solidFill>
              </a:rPr>
              <a:t>2013</a:t>
            </a:r>
          </a:p>
        </p:txBody>
      </p:sp>
      <p:sp>
        <p:nvSpPr>
          <p:cNvPr id="5142" name="TextBox 14"/>
          <p:cNvSpPr txBox="1">
            <a:spLocks noChangeArrowheads="1"/>
          </p:cNvSpPr>
          <p:nvPr/>
        </p:nvSpPr>
        <p:spPr bwMode="auto">
          <a:xfrm>
            <a:off x="4859338" y="4395788"/>
            <a:ext cx="720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mn-MN" sz="1400" b="1" i="1" smtClean="0">
                <a:solidFill>
                  <a:srgbClr val="FB2F0D"/>
                </a:solidFill>
              </a:rPr>
              <a:t>2010</a:t>
            </a:r>
            <a:endParaRPr lang="en-US" sz="1400" b="1" i="1" smtClean="0">
              <a:solidFill>
                <a:srgbClr val="FB2F0D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i="1" smtClean="0">
                <a:solidFill>
                  <a:srgbClr val="FB2F0D"/>
                </a:solidFill>
              </a:rPr>
              <a:t>2013</a:t>
            </a:r>
          </a:p>
        </p:txBody>
      </p:sp>
      <p:pic>
        <p:nvPicPr>
          <p:cNvPr id="5143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825" y="2840038"/>
            <a:ext cx="79216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44" name="TextBox 15"/>
          <p:cNvSpPr txBox="1">
            <a:spLocks noChangeArrowheads="1"/>
          </p:cNvSpPr>
          <p:nvPr/>
        </p:nvSpPr>
        <p:spPr bwMode="auto">
          <a:xfrm>
            <a:off x="5316538" y="2347913"/>
            <a:ext cx="8159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mn-MN" b="1" i="1" smtClean="0">
                <a:solidFill>
                  <a:srgbClr val="FB2F0D"/>
                </a:solidFill>
              </a:rPr>
              <a:t>2009</a:t>
            </a:r>
            <a:endParaRPr lang="en-US" b="1" i="1" smtClean="0">
              <a:solidFill>
                <a:srgbClr val="FB2F0D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i="1" smtClean="0">
                <a:solidFill>
                  <a:srgbClr val="FB2F0D"/>
                </a:solidFill>
              </a:rPr>
              <a:t>2013</a:t>
            </a:r>
          </a:p>
        </p:txBody>
      </p:sp>
      <p:sp>
        <p:nvSpPr>
          <p:cNvPr id="5145" name="TextBox 16"/>
          <p:cNvSpPr txBox="1">
            <a:spLocks noChangeArrowheads="1"/>
          </p:cNvSpPr>
          <p:nvPr/>
        </p:nvSpPr>
        <p:spPr bwMode="auto">
          <a:xfrm>
            <a:off x="3224213" y="2495550"/>
            <a:ext cx="8318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mn-MN" b="1" i="1" dirty="0" smtClean="0">
                <a:solidFill>
                  <a:srgbClr val="FB2F0D"/>
                </a:solidFill>
              </a:rPr>
              <a:t>2010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mn-MN" b="1" i="1" dirty="0" smtClean="0">
                <a:solidFill>
                  <a:srgbClr val="FB2F0D"/>
                </a:solidFill>
              </a:rPr>
              <a:t>2013</a:t>
            </a:r>
            <a:endParaRPr lang="en-US" b="1" i="1" dirty="0" smtClean="0">
              <a:solidFill>
                <a:srgbClr val="FB2F0D"/>
              </a:solidFill>
            </a:endParaRPr>
          </a:p>
        </p:txBody>
      </p:sp>
      <p:sp>
        <p:nvSpPr>
          <p:cNvPr id="5149" name="TextBox 1"/>
          <p:cNvSpPr txBox="1">
            <a:spLocks noChangeArrowheads="1"/>
          </p:cNvSpPr>
          <p:nvPr/>
        </p:nvSpPr>
        <p:spPr bwMode="auto">
          <a:xfrm>
            <a:off x="3408121" y="3553791"/>
            <a:ext cx="64794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FF0000"/>
                </a:solidFill>
              </a:rPr>
              <a:t>2009201</a:t>
            </a:r>
            <a:r>
              <a:rPr lang="mn-MN" b="1" dirty="0">
                <a:solidFill>
                  <a:srgbClr val="FF0000"/>
                </a:solidFill>
              </a:rPr>
              <a:t>4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5150" name="TextBox 2"/>
          <p:cNvSpPr txBox="1">
            <a:spLocks noChangeArrowheads="1"/>
          </p:cNvSpPr>
          <p:nvPr/>
        </p:nvSpPr>
        <p:spPr bwMode="auto">
          <a:xfrm>
            <a:off x="4792663" y="2808288"/>
            <a:ext cx="7683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FF0000"/>
                </a:solidFill>
              </a:rPr>
              <a:t>2013</a:t>
            </a:r>
          </a:p>
        </p:txBody>
      </p:sp>
      <p:sp>
        <p:nvSpPr>
          <p:cNvPr id="5151" name="TextBox 4"/>
          <p:cNvSpPr txBox="1">
            <a:spLocks noChangeArrowheads="1"/>
          </p:cNvSpPr>
          <p:nvPr/>
        </p:nvSpPr>
        <p:spPr bwMode="auto">
          <a:xfrm>
            <a:off x="6740525" y="4376738"/>
            <a:ext cx="831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0000"/>
                </a:solidFill>
              </a:rPr>
              <a:t>2013</a:t>
            </a:r>
          </a:p>
        </p:txBody>
      </p:sp>
      <p:sp>
        <p:nvSpPr>
          <p:cNvPr id="5152" name="TextBox 5"/>
          <p:cNvSpPr txBox="1">
            <a:spLocks noChangeArrowheads="1"/>
          </p:cNvSpPr>
          <p:nvPr/>
        </p:nvSpPr>
        <p:spPr bwMode="auto">
          <a:xfrm>
            <a:off x="5724525" y="5178425"/>
            <a:ext cx="812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smtClean="0">
                <a:solidFill>
                  <a:srgbClr val="FF0000"/>
                </a:solidFill>
              </a:rPr>
              <a:t>2013</a:t>
            </a:r>
          </a:p>
        </p:txBody>
      </p:sp>
      <p:sp>
        <p:nvSpPr>
          <p:cNvPr id="5153" name="TextBox 7"/>
          <p:cNvSpPr txBox="1">
            <a:spLocks noChangeArrowheads="1"/>
          </p:cNvSpPr>
          <p:nvPr/>
        </p:nvSpPr>
        <p:spPr bwMode="auto">
          <a:xfrm>
            <a:off x="5840412" y="3578709"/>
            <a:ext cx="696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0000"/>
                </a:solidFill>
              </a:rPr>
              <a:t>2013</a:t>
            </a:r>
          </a:p>
        </p:txBody>
      </p:sp>
      <p:sp>
        <p:nvSpPr>
          <p:cNvPr id="5154" name="TextBox 8"/>
          <p:cNvSpPr txBox="1">
            <a:spLocks noChangeArrowheads="1"/>
          </p:cNvSpPr>
          <p:nvPr/>
        </p:nvSpPr>
        <p:spPr bwMode="auto">
          <a:xfrm>
            <a:off x="4811713" y="3602038"/>
            <a:ext cx="9128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FF0000"/>
                </a:solidFill>
              </a:rPr>
              <a:t>2013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683" y="2655094"/>
            <a:ext cx="443009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3979656"/>
            <a:ext cx="444500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7450" y="5021263"/>
            <a:ext cx="444500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890" y="4363244"/>
            <a:ext cx="444500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7450" y="2649468"/>
            <a:ext cx="444500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213" y="2253285"/>
            <a:ext cx="444500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678" y="3341999"/>
            <a:ext cx="444500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0" y="3979656"/>
            <a:ext cx="444500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058" y="4410628"/>
            <a:ext cx="444500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325" y="3623860"/>
            <a:ext cx="444500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4184" y="3505787"/>
            <a:ext cx="444500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025" y="3465685"/>
            <a:ext cx="444500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068" y="2988572"/>
            <a:ext cx="444500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3775" y="4526860"/>
            <a:ext cx="444500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6065" y="3970338"/>
            <a:ext cx="444500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8775" y="2762595"/>
            <a:ext cx="444500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925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mn-MN" sz="2800" b="1" dirty="0" smtClean="0">
                <a:solidFill>
                  <a:srgbClr val="002060"/>
                </a:solidFill>
              </a:rPr>
              <a:t>Иргэд, олон нийт Уул уурхайн үнэн бодит мэдээллийг авах эрхтэй, мэдээлэлтэй байж оролцох эрхтэй 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343400" cy="500139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r"/>
            <a:r>
              <a:rPr lang="mn-MN" b="1" u="sng" dirty="0" smtClean="0"/>
              <a:t>Үндсэн хууль 6.1. </a:t>
            </a:r>
          </a:p>
          <a:p>
            <a:pPr marL="0" indent="0">
              <a:buNone/>
            </a:pPr>
            <a:r>
              <a:rPr lang="mn-MN" dirty="0" smtClean="0"/>
              <a:t>Монгол Улсад газар, түүний хэвлий, ой, ус, амьтан, ургамал болон байгалийн бусад баялаг </a:t>
            </a:r>
            <a:r>
              <a:rPr lang="mn-MN" b="1" dirty="0" smtClean="0"/>
              <a:t>гагцхүү ард түмний мэдэл, төрийн хамгаалалтад байна. </a:t>
            </a:r>
          </a:p>
          <a:p>
            <a:pPr marL="0" indent="0" algn="r">
              <a:buNone/>
            </a:pPr>
            <a:endParaRPr lang="mn-MN" b="1" u="sng" dirty="0" smtClean="0"/>
          </a:p>
          <a:p>
            <a:pPr algn="r"/>
            <a:r>
              <a:rPr lang="mn-MN" b="1" u="sng" dirty="0" smtClean="0"/>
              <a:t>АМтХууль 48,10:</a:t>
            </a:r>
          </a:p>
          <a:p>
            <a:pPr marL="0" indent="0">
              <a:buNone/>
            </a:pPr>
            <a:r>
              <a:rPr lang="mn-MN" dirty="0" smtClean="0"/>
              <a:t>Тусгай зөвшөөрөл эзэмшигч нь тухайн жилд борлуулсан бүтээгдэхүүний тоо хэмжээ, улсын болон орон нутгийн  төсөвт төлсөн албан татвар, төлбөрийн хэмжээг дараа оны нэгдүгээр улиралд багтаан нийтэд мэдээлнэ- Энэ нь хугцаандаа , мэдээлэх, тайлагнах КОМПАНИЙН ҮҮРЭГ  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76399"/>
            <a:ext cx="4343400" cy="4572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48200" y="5955268"/>
            <a:ext cx="434340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mn-MN" i="1" dirty="0" smtClean="0"/>
              <a:t>Ядуурал: улсын хэмжээ 28,7% хөдөөд 37% </a:t>
            </a:r>
          </a:p>
          <a:p>
            <a:pPr algn="r"/>
            <a:r>
              <a:rPr lang="mn-MN" i="1" dirty="0" smtClean="0"/>
              <a:t>Ажилгүйдэл: улсад 36%, хөдөөд 48%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92715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mn-MN" sz="3200" b="1" dirty="0" smtClean="0">
                <a:solidFill>
                  <a:srgbClr val="002060"/>
                </a:solidFill>
              </a:rPr>
              <a:t>Компани ОҮИТБ-ын тайлангаа хөрөнгө гаргаж нийтэд мэдээлэх,тайлагнах үүрэгтэй 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724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mn-MN" dirty="0" smtClean="0"/>
              <a:t>Гэхдээ ганцаараа биш Олон талуудын хүчийг дайчлах замаар хүргэж болно.  </a:t>
            </a:r>
            <a:r>
              <a:rPr lang="mn-MN" b="1" dirty="0" smtClean="0"/>
              <a:t>Харин ач холбогдол нь: </a:t>
            </a:r>
          </a:p>
          <a:p>
            <a:r>
              <a:rPr lang="mn-MN" dirty="0" smtClean="0"/>
              <a:t>Баялагийн эздэд тайлан тавих боломж, бэлэн арга хэрэгсэл</a:t>
            </a:r>
          </a:p>
          <a:p>
            <a:r>
              <a:rPr lang="mn-MN" dirty="0" smtClean="0"/>
              <a:t>Бизнесийн нэр хүндээ дээшлүүлэх боломж </a:t>
            </a:r>
          </a:p>
          <a:p>
            <a:r>
              <a:rPr lang="mn-MN" dirty="0" smtClean="0"/>
              <a:t>Бизнесээ хууль ёсоор хэвийн эрхлэхэд дэм болно</a:t>
            </a:r>
          </a:p>
          <a:p>
            <a:r>
              <a:rPr lang="mn-MN" dirty="0" smtClean="0"/>
              <a:t>Үндэстэн дамнасан бизнес эрхлэхэд нэр хүнд өснө</a:t>
            </a:r>
          </a:p>
          <a:p>
            <a:r>
              <a:rPr lang="mn-MN" dirty="0" smtClean="0"/>
              <a:t>Хөрөнгө оруулалт баталгаатай болох </a:t>
            </a:r>
          </a:p>
          <a:p>
            <a:r>
              <a:rPr lang="mn-MN" dirty="0" smtClean="0"/>
              <a:t>Орон нутгийн иргэд болон шийдвэр гаргагчдын зүгээс дэмжлэг хүлээх </a:t>
            </a:r>
          </a:p>
          <a:p>
            <a:r>
              <a:rPr lang="mn-MN" dirty="0" smtClean="0"/>
              <a:t>Бизнесээ эрсдэлээс хамгаалахад туршлага хуримтлуулах </a:t>
            </a:r>
          </a:p>
          <a:p>
            <a:r>
              <a:rPr lang="mn-MN" dirty="0" smtClean="0"/>
              <a:t>Ядуурлыг бууруулах, сайн засаглалыг хөгжүүлэхэд хөгжлийн оролцогч болох </a:t>
            </a:r>
          </a:p>
          <a:p>
            <a:r>
              <a:rPr lang="mn-MN" dirty="0" smtClean="0"/>
              <a:t>Компани нийгмийн хариуцлагаа сурталчилгаа хийж хөрөнгө, цаг үрэхгүйгээр батлан харуулах таатай талбар болох ач холбогдолтой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695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mn-MN" sz="3200" b="1" dirty="0" smtClean="0">
                <a:solidFill>
                  <a:srgbClr val="002060"/>
                </a:solidFill>
              </a:rPr>
              <a:t>Компани олон нийтэд мэдээлэл хүргэхдээ олон хэлбэрээ үр дүнтэй, иргэдийн хэрэгцээнд нийцүүлэх шаардлагатай  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 fontScale="85000" lnSpcReduction="20000"/>
          </a:bodyPr>
          <a:lstStyle/>
          <a:p>
            <a:r>
              <a:rPr lang="mn-MN" dirty="0" smtClean="0"/>
              <a:t>Танай компаний талаар иргэд юу мэдэхийг хүсч байгаа судалгаа хийх түүнд үндэслэн мэдээлэл боловсруулах</a:t>
            </a:r>
          </a:p>
          <a:p>
            <a:r>
              <a:rPr lang="mn-MN" dirty="0" smtClean="0"/>
              <a:t>Мэдээллийн төв/самбар тогтмол ажиллуулах,</a:t>
            </a:r>
          </a:p>
          <a:p>
            <a:r>
              <a:rPr lang="mn-MN" dirty="0" smtClean="0"/>
              <a:t>Нээлттэй хаалганы өдөрлөг зохион байгуулах, </a:t>
            </a:r>
          </a:p>
          <a:p>
            <a:r>
              <a:rPr lang="mn-MN" dirty="0" smtClean="0"/>
              <a:t>Орон нутгийн хэвлэл, мэдээллийн байгууллагуудтай хамтран ажиллах, </a:t>
            </a:r>
          </a:p>
          <a:p>
            <a:r>
              <a:rPr lang="mn-MN" dirty="0" smtClean="0"/>
              <a:t>Иргэдэд хэвлэмэл хуудас, материал тараах, </a:t>
            </a:r>
          </a:p>
          <a:p>
            <a:r>
              <a:rPr lang="mn-MN" dirty="0" smtClean="0"/>
              <a:t>Нээлттэй утас ажиллуулах, </a:t>
            </a:r>
          </a:p>
          <a:p>
            <a:r>
              <a:rPr lang="mn-MN" dirty="0"/>
              <a:t>О</a:t>
            </a:r>
            <a:r>
              <a:rPr lang="mn-MN" dirty="0" smtClean="0"/>
              <a:t>лон талт хэлэлцүүлэгт оролцох</a:t>
            </a:r>
          </a:p>
          <a:p>
            <a:r>
              <a:rPr lang="mn-MN" dirty="0"/>
              <a:t>Н</a:t>
            </a:r>
            <a:r>
              <a:rPr lang="mn-MN" dirty="0" smtClean="0"/>
              <a:t>эгдсэн чуулган зохион байгуулах гэх мэт</a:t>
            </a:r>
          </a:p>
          <a:p>
            <a:endParaRPr lang="mn-M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9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3255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mn-MN" sz="3200" b="1" dirty="0" smtClean="0">
                <a:solidFill>
                  <a:srgbClr val="002060"/>
                </a:solidFill>
              </a:rPr>
              <a:t>Орон нутагт ОҮИТБ-ыг бий болгоход манлайлан оролцох боломжуудыг ашиглах үүрэгтэй 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648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mn-MN" dirty="0" smtClean="0"/>
              <a:t>ОҮИТБС-ын аймаг сумын дэд зөвлөлд идэвхтэй ажиллах </a:t>
            </a:r>
          </a:p>
          <a:p>
            <a:r>
              <a:rPr lang="mn-MN" dirty="0" smtClean="0"/>
              <a:t>АМтХ-ын 48,10 дагуу тайлагнахад манлайлах </a:t>
            </a:r>
          </a:p>
          <a:p>
            <a:r>
              <a:rPr lang="mn-MN" dirty="0" smtClean="0"/>
              <a:t>Төрийн өмчийн компаниуд илүү санаачлагатай манлайлан оролцох</a:t>
            </a:r>
          </a:p>
          <a:p>
            <a:pPr>
              <a:buNone/>
            </a:pPr>
            <a:r>
              <a:rPr lang="mn-MN" dirty="0" smtClean="0"/>
              <a:t>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848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endParaRPr lang="mn-MN" dirty="0" smtClean="0"/>
          </a:p>
          <a:p>
            <a:pPr marL="0" indent="0" algn="ctr">
              <a:buNone/>
            </a:pPr>
            <a:r>
              <a:rPr lang="mn-MN" b="1" dirty="0" smtClean="0"/>
              <a:t>Анхаарал тавьсанд баярлалаа</a:t>
            </a:r>
          </a:p>
          <a:p>
            <a:endParaRPr lang="mn-MN" dirty="0"/>
          </a:p>
          <a:p>
            <a:pPr marL="0" indent="0" algn="ctr">
              <a:buNone/>
            </a:pPr>
            <a:r>
              <a:rPr lang="mn-MN" dirty="0" smtClean="0"/>
              <a:t>Утас: 99091103/  99724869</a:t>
            </a:r>
          </a:p>
          <a:p>
            <a:pPr marL="0" indent="0" algn="ctr">
              <a:buNone/>
            </a:pPr>
            <a:r>
              <a:rPr lang="mn-MN" dirty="0"/>
              <a:t>Э</a:t>
            </a:r>
            <a:r>
              <a:rPr lang="mn-MN" dirty="0" smtClean="0"/>
              <a:t>-шуудан: </a:t>
            </a:r>
            <a:r>
              <a:rPr lang="en-US" dirty="0" smtClean="0">
                <a:hlinkClick r:id="rId2"/>
              </a:rPr>
              <a:t>pwypmgl@yahoo.com</a:t>
            </a:r>
            <a:endParaRPr lang="en-US" dirty="0" smtClean="0"/>
          </a:p>
          <a:p>
            <a:pPr marL="0" indent="0" algn="ctr">
              <a:buNone/>
            </a:pPr>
            <a:r>
              <a:rPr lang="mn-MN" dirty="0" smtClean="0"/>
              <a:t>Цахим хуудас: </a:t>
            </a:r>
            <a:r>
              <a:rPr lang="en-US" dirty="0" smtClean="0">
                <a:hlinkClick r:id="rId3"/>
              </a:rPr>
              <a:t>www.tanevsel.wordpress.com</a:t>
            </a:r>
            <a:endParaRPr lang="en-US" dirty="0" smtClean="0"/>
          </a:p>
          <a:p>
            <a:pPr marL="0" indent="0" algn="ctr">
              <a:buNone/>
            </a:pPr>
            <a:r>
              <a:rPr lang="mn-MN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410</Words>
  <Application>Microsoft Office PowerPoint</Application>
  <PresentationFormat>On-screen Show (4:3)</PresentationFormat>
  <Paragraphs>74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 Бизнес ба ил тод байдал, иргэдийн оролцоо </vt:lpstr>
      <vt:lpstr>Агуулга </vt:lpstr>
      <vt:lpstr>“ОҮИТБС-ыг Орон нутагт хүргэж, иргэдийг оролцуулж гэмээ нь үндэсний хэмжээнд хэрэгжүүлсэн болно” </vt:lpstr>
      <vt:lpstr>Иргэд, олон нийт Уул уурхайн үнэн бодит мэдээллийг авах эрхтэй, мэдээлэлтэй байж оролцох эрхтэй </vt:lpstr>
      <vt:lpstr>Компани ОҮИТБ-ын тайлангаа хөрөнгө гаргаж нийтэд мэдээлэх,тайлагнах үүрэгтэй </vt:lpstr>
      <vt:lpstr>Компани олон нийтэд мэдээлэл хүргэхдээ олон хэлбэрээ үр дүнтэй, иргэдийн хэрэгцээнд нийцүүлэх шаардлагатай  </vt:lpstr>
      <vt:lpstr>Орон нутагт ОҮИТБ-ыг бий болгоход манлайлан оролцох боломжуудыг ашиглах үүрэгтэй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Бизнес ба ил тод байдал, иргэдийн оролцоо</dc:title>
  <dc:creator>Admin</dc:creator>
  <cp:lastModifiedBy>user</cp:lastModifiedBy>
  <cp:revision>24</cp:revision>
  <dcterms:created xsi:type="dcterms:W3CDTF">2014-03-20T03:36:22Z</dcterms:created>
  <dcterms:modified xsi:type="dcterms:W3CDTF">2014-03-20T00:42:46Z</dcterms:modified>
</cp:coreProperties>
</file>